
<file path=[Content_Types].xml><?xml version="1.0" encoding="utf-8"?>
<Types xmlns="http://schemas.openxmlformats.org/package/2006/content-types">
  <Default Extension="emf" ContentType="image/x-emf"/>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7" r:id="rId2"/>
    <p:sldId id="272" r:id="rId3"/>
    <p:sldId id="311" r:id="rId4"/>
    <p:sldId id="259" r:id="rId5"/>
    <p:sldId id="358"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tt Whalen" initials="MAW" lastIdx="5" clrIdx="0">
    <p:extLst>
      <p:ext uri="{19B8F6BF-5375-455C-9EA6-DF929625EA0E}">
        <p15:presenceInfo xmlns:p15="http://schemas.microsoft.com/office/powerpoint/2012/main" userId="Matt Whalen"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69" d="100"/>
          <a:sy n="69" d="100"/>
        </p:scale>
        <p:origin x="68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2.png>
</file>

<file path=ppt/media/image15.gif>
</file>

<file path=ppt/media/image16.gif>
</file>

<file path=ppt/media/image17.gif>
</file>

<file path=ppt/media/image2.jpg>
</file>

<file path=ppt/media/image3.jpeg>
</file>

<file path=ppt/media/image5.jpe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24437E1-0587-4181-806B-56803C39414F}" type="datetimeFigureOut">
              <a:rPr lang="en-US" smtClean="0"/>
              <a:t>5/22/2019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954F34B-C3F6-4ED5-AAE1-1D278308E635}" type="slidenum">
              <a:rPr lang="en-US" smtClean="0"/>
              <a:t>‹#›</a:t>
            </a:fld>
            <a:endParaRPr lang="en-US"/>
          </a:p>
        </p:txBody>
      </p:sp>
    </p:spTree>
    <p:extLst>
      <p:ext uri="{BB962C8B-B14F-4D97-AF65-F5344CB8AC3E}">
        <p14:creationId xmlns:p14="http://schemas.microsoft.com/office/powerpoint/2010/main" val="256219509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Metabolic hypothesis: temperature should increase consumption rates</a:t>
            </a:r>
          </a:p>
          <a:p>
            <a:r>
              <a:rPr lang="en-US" dirty="0"/>
              <a:t>Biodiversity hypothesis: Diversity enhances resource use, esp. in heterogeneous environments</a:t>
            </a:r>
          </a:p>
        </p:txBody>
      </p:sp>
      <p:sp>
        <p:nvSpPr>
          <p:cNvPr id="4" name="Slide Number Placeholder 3"/>
          <p:cNvSpPr>
            <a:spLocks noGrp="1"/>
          </p:cNvSpPr>
          <p:nvPr>
            <p:ph type="sldNum" sz="quarter" idx="5"/>
          </p:nvPr>
        </p:nvSpPr>
        <p:spPr/>
        <p:txBody>
          <a:bodyPr/>
          <a:lstStyle/>
          <a:p>
            <a:fld id="{71CD2B65-19DF-4610-A365-1077FAA3C62E}" type="slidenum">
              <a:rPr lang="en-US" smtClean="0"/>
              <a:t>1</a:t>
            </a:fld>
            <a:endParaRPr lang="en-US"/>
          </a:p>
        </p:txBody>
      </p:sp>
    </p:spTree>
    <p:extLst>
      <p:ext uri="{BB962C8B-B14F-4D97-AF65-F5344CB8AC3E}">
        <p14:creationId xmlns:p14="http://schemas.microsoft.com/office/powerpoint/2010/main" val="417497818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We have lots of useful maps out there and we use these layers to understand patterns on a global scale.</a:t>
            </a:r>
          </a:p>
          <a:p>
            <a:r>
              <a:rPr lang="en-US" dirty="0"/>
              <a:t>Most maps like this capture abiotic variables or some aspect of ecosystem standing stocks, like static snapshots of biomass</a:t>
            </a:r>
          </a:p>
          <a:p>
            <a:endParaRPr lang="en-US" dirty="0"/>
          </a:p>
          <a:p>
            <a:r>
              <a:rPr lang="en-US" dirty="0"/>
              <a:t>To make predictions about how ecosystems will respond to environmental changes, we need maps of the ecosystem processes that link primary production to production of biomass higher in food webs, and we need standardized experiments to do this </a:t>
            </a:r>
          </a:p>
        </p:txBody>
      </p:sp>
      <p:sp>
        <p:nvSpPr>
          <p:cNvPr id="4" name="Slide Number Placeholder 3"/>
          <p:cNvSpPr>
            <a:spLocks noGrp="1"/>
          </p:cNvSpPr>
          <p:nvPr>
            <p:ph type="sldNum" sz="quarter" idx="5"/>
          </p:nvPr>
        </p:nvSpPr>
        <p:spPr/>
        <p:txBody>
          <a:bodyPr/>
          <a:lstStyle/>
          <a:p>
            <a:fld id="{71CD2B65-19DF-4610-A365-1077FAA3C62E}" type="slidenum">
              <a:rPr lang="en-US" smtClean="0"/>
              <a:t>2</a:t>
            </a:fld>
            <a:endParaRPr lang="en-US"/>
          </a:p>
        </p:txBody>
      </p:sp>
    </p:spTree>
    <p:extLst>
      <p:ext uri="{BB962C8B-B14F-4D97-AF65-F5344CB8AC3E}">
        <p14:creationId xmlns:p14="http://schemas.microsoft.com/office/powerpoint/2010/main" val="140088598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Standardized assays provide a procedural control we can use to compare across sites</a:t>
            </a:r>
          </a:p>
        </p:txBody>
      </p:sp>
      <p:sp>
        <p:nvSpPr>
          <p:cNvPr id="4" name="Slide Number Placeholder 3"/>
          <p:cNvSpPr>
            <a:spLocks noGrp="1"/>
          </p:cNvSpPr>
          <p:nvPr>
            <p:ph type="sldNum" sz="quarter" idx="5"/>
          </p:nvPr>
        </p:nvSpPr>
        <p:spPr/>
        <p:txBody>
          <a:bodyPr/>
          <a:lstStyle/>
          <a:p>
            <a:fld id="{71CD2B65-19DF-4610-A365-1077FAA3C62E}" type="slidenum">
              <a:rPr lang="en-US" smtClean="0"/>
              <a:t>3</a:t>
            </a:fld>
            <a:endParaRPr lang="en-US"/>
          </a:p>
        </p:txBody>
      </p:sp>
    </p:spTree>
    <p:extLst>
      <p:ext uri="{BB962C8B-B14F-4D97-AF65-F5344CB8AC3E}">
        <p14:creationId xmlns:p14="http://schemas.microsoft.com/office/powerpoint/2010/main" val="291256222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Non-metric multidimensional scaling using presence-absence of families across sites: points represent sites in multivariate space. closer together have more similar composition of predator taxonomic families. The size of the symbols corresponds to average predation rate at a site. There is a third axis here, but it doesn’t correspond to predation rate very well as we’ll see in a moment.</a:t>
            </a:r>
          </a:p>
          <a:p>
            <a:endParaRPr lang="en-US" dirty="0"/>
          </a:p>
          <a:p>
            <a:r>
              <a:rPr lang="en-US" dirty="0"/>
              <a:t>Check Stuart-Smith paper for climate shift in composition. </a:t>
            </a:r>
          </a:p>
          <a:p>
            <a:r>
              <a:rPr lang="en-US" dirty="0"/>
              <a:t>but biotic interactions dictated more by biogeography of predators that the thermal environment, productivity, or habitat type.</a:t>
            </a:r>
          </a:p>
          <a:p>
            <a:endParaRPr lang="en-US" dirty="0"/>
          </a:p>
          <a:p>
            <a:r>
              <a:rPr lang="en-US" dirty="0"/>
              <a:t>This stresses the importance of considering biological variation in addition to environmental variation and climate when managing Earth’s living systems.</a:t>
            </a:r>
          </a:p>
          <a:p>
            <a:endParaRPr lang="en-US" dirty="0"/>
          </a:p>
          <a:p>
            <a:r>
              <a:rPr lang="en-US" dirty="0"/>
              <a:t>As climate changes, how will ecosystems respond? We predict that we may see larger shifts in ecosystem functions with changing biogeography, not just in direct effects of temperature on metabolism</a:t>
            </a:r>
          </a:p>
          <a:p>
            <a:endParaRPr lang="en-US" dirty="0"/>
          </a:p>
        </p:txBody>
      </p:sp>
      <p:sp>
        <p:nvSpPr>
          <p:cNvPr id="4" name="Slide Number Placeholder 3"/>
          <p:cNvSpPr>
            <a:spLocks noGrp="1"/>
          </p:cNvSpPr>
          <p:nvPr>
            <p:ph type="sldNum" sz="quarter" idx="5"/>
          </p:nvPr>
        </p:nvSpPr>
        <p:spPr/>
        <p:txBody>
          <a:bodyPr/>
          <a:lstStyle/>
          <a:p>
            <a:fld id="{71CD2B65-19DF-4610-A365-1077FAA3C62E}" type="slidenum">
              <a:rPr lang="en-US" smtClean="0"/>
              <a:t>5</a:t>
            </a:fld>
            <a:endParaRPr lang="en-US"/>
          </a:p>
        </p:txBody>
      </p:sp>
    </p:spTree>
    <p:extLst>
      <p:ext uri="{BB962C8B-B14F-4D97-AF65-F5344CB8AC3E}">
        <p14:creationId xmlns:p14="http://schemas.microsoft.com/office/powerpoint/2010/main" val="3322874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DC88A6-16C7-48B7-9FA3-6E953C50D7B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9EB84228-8EFA-43CD-9BCE-53EBD6CDE26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70B304A-5681-4602-A2DA-DD5026C69678}"/>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5" name="Footer Placeholder 4">
            <a:extLst>
              <a:ext uri="{FF2B5EF4-FFF2-40B4-BE49-F238E27FC236}">
                <a16:creationId xmlns:a16="http://schemas.microsoft.com/office/drawing/2014/main" id="{0F602D90-C541-4F4B-8454-E3638AC04D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1C6FBB2-F074-483D-9016-83B2847C0F58}"/>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67262819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D904A3-FB3B-44DD-AC13-80B145E0615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07B33B17-ABF5-4CD1-BED6-4B5650921F7E}"/>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E3940EB-A798-44F5-9A7D-FDC36034443C}"/>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5" name="Footer Placeholder 4">
            <a:extLst>
              <a:ext uri="{FF2B5EF4-FFF2-40B4-BE49-F238E27FC236}">
                <a16:creationId xmlns:a16="http://schemas.microsoft.com/office/drawing/2014/main" id="{FA5929CF-EC64-4F88-8493-DDD3783004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E5EE3E-488F-4E20-995D-8C6445F466E1}"/>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256564716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3ED6189-D479-4F7B-AAB0-C065FECFD11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B2BD147-81F8-4504-9492-607114EC3245}"/>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11649DD-40D8-4C05-AE8A-28E0A6625B54}"/>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5" name="Footer Placeholder 4">
            <a:extLst>
              <a:ext uri="{FF2B5EF4-FFF2-40B4-BE49-F238E27FC236}">
                <a16:creationId xmlns:a16="http://schemas.microsoft.com/office/drawing/2014/main" id="{651ACC6D-706A-425F-9395-52A5AC14EC9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D5E5BD0-A98A-406A-9439-B5589AAB45FA}"/>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379888645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A21383-8168-4033-BDDD-27D5D58FE079}"/>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A7D4CCF-D6DB-438D-B3FB-3966DD673660}"/>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D39088E-8606-4915-A9B9-24C419CD5A8E}"/>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5" name="Footer Placeholder 4">
            <a:extLst>
              <a:ext uri="{FF2B5EF4-FFF2-40B4-BE49-F238E27FC236}">
                <a16:creationId xmlns:a16="http://schemas.microsoft.com/office/drawing/2014/main" id="{29871F4A-79CB-47C5-BA32-0EF776D67AD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B2139EA-5296-4141-A49E-FC8242703E5B}"/>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59476440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68D2B7-0E04-4B71-B2E1-1D81BDF5994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A710463D-D140-4FD8-997C-963C0A64ACC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8EF762B-4EFF-4E9C-BF1A-6045BDC26D3C}"/>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5" name="Footer Placeholder 4">
            <a:extLst>
              <a:ext uri="{FF2B5EF4-FFF2-40B4-BE49-F238E27FC236}">
                <a16:creationId xmlns:a16="http://schemas.microsoft.com/office/drawing/2014/main" id="{5E58F61D-DE00-4939-B7E2-998076B9F7BC}"/>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3F0FBB-B7D3-4F70-A2EA-FFF10E000DA1}"/>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21121743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F14B57-0149-4D3C-9A21-D2E236C5D19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FB4384-1192-49CA-97DF-7A46DA00880B}"/>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6E142DC-96D0-4C32-BD47-90BC7CC8DB2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FD431A7-3390-44B0-BE71-4AD256536AE1}"/>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6" name="Footer Placeholder 5">
            <a:extLst>
              <a:ext uri="{FF2B5EF4-FFF2-40B4-BE49-F238E27FC236}">
                <a16:creationId xmlns:a16="http://schemas.microsoft.com/office/drawing/2014/main" id="{C8292D02-242F-47D0-A3C2-4D21C3F76DD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22FCD6-3706-4BF0-B946-06A2D56AC086}"/>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273984708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F417D-DA60-41FA-8193-2B0502A17CE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8AE231FF-9FA7-4DA6-B425-FDEBA80E434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8281E647-DA27-4374-B84B-A67513143F66}"/>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68B8E35-8F07-435C-B02F-97131C3E5424}"/>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B502194C-2A80-4199-83E6-D4C67C354D1A}"/>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ADBD220B-A9DC-4AF8-ABD2-CE860A495A91}"/>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8" name="Footer Placeholder 7">
            <a:extLst>
              <a:ext uri="{FF2B5EF4-FFF2-40B4-BE49-F238E27FC236}">
                <a16:creationId xmlns:a16="http://schemas.microsoft.com/office/drawing/2014/main" id="{E831CEAB-2E62-4A37-A35A-7F015CA66BB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6A38F51-8B7B-41CB-8B59-8D87CFFAF95D}"/>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5710088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21619B7-B402-4555-90E4-7C3A19E2388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C9DAA55-CB5C-4B81-B04A-E511E2E603FC}"/>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4" name="Footer Placeholder 3">
            <a:extLst>
              <a:ext uri="{FF2B5EF4-FFF2-40B4-BE49-F238E27FC236}">
                <a16:creationId xmlns:a16="http://schemas.microsoft.com/office/drawing/2014/main" id="{F2518E48-D89E-4D4B-9FBA-4A97914E57E2}"/>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3629787C-4062-44F3-BE43-4CDE3EE12926}"/>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28932724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91536AF-D7C7-40FF-9C84-AC720E4041E8}"/>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3" name="Footer Placeholder 2">
            <a:extLst>
              <a:ext uri="{FF2B5EF4-FFF2-40B4-BE49-F238E27FC236}">
                <a16:creationId xmlns:a16="http://schemas.microsoft.com/office/drawing/2014/main" id="{E096ECB6-7318-41F9-9FD5-7209DCC6879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677C59A-43EE-4F63-BF05-18DC418BB73E}"/>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423960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CDE0225-9708-4521-8091-A8891E36F3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9E1B231-6700-472F-8B3E-DB18895C6A98}"/>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F17E0DFF-F9CA-4028-AB04-9102E84FA5F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A432891B-B9FC-49C1-A03E-2A2EB6602615}"/>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6" name="Footer Placeholder 5">
            <a:extLst>
              <a:ext uri="{FF2B5EF4-FFF2-40B4-BE49-F238E27FC236}">
                <a16:creationId xmlns:a16="http://schemas.microsoft.com/office/drawing/2014/main" id="{BBB029AE-1E66-49F4-9DB8-F4C70C6ACA6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1C16E89-8A9E-4C98-8F87-55D9E43B07D8}"/>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4218080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A1D47-4100-4E71-AC7F-86CFDA9B7DC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96973862-41DE-4333-A160-64848B8787E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CC9CC7ED-5E1C-4526-8479-355E3298234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57BA848-2436-4F03-B8B5-8DF110F2D87D}"/>
              </a:ext>
            </a:extLst>
          </p:cNvPr>
          <p:cNvSpPr>
            <a:spLocks noGrp="1"/>
          </p:cNvSpPr>
          <p:nvPr>
            <p:ph type="dt" sz="half" idx="10"/>
          </p:nvPr>
        </p:nvSpPr>
        <p:spPr/>
        <p:txBody>
          <a:bodyPr/>
          <a:lstStyle/>
          <a:p>
            <a:fld id="{87BF820C-DD53-43ED-9C46-FA103BC9F307}" type="datetimeFigureOut">
              <a:rPr lang="en-US" smtClean="0"/>
              <a:t>5/22/2019</a:t>
            </a:fld>
            <a:endParaRPr lang="en-US"/>
          </a:p>
        </p:txBody>
      </p:sp>
      <p:sp>
        <p:nvSpPr>
          <p:cNvPr id="6" name="Footer Placeholder 5">
            <a:extLst>
              <a:ext uri="{FF2B5EF4-FFF2-40B4-BE49-F238E27FC236}">
                <a16:creationId xmlns:a16="http://schemas.microsoft.com/office/drawing/2014/main" id="{98619D72-4A6D-4484-8D46-6E496FE41D3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41C2AAE-A200-4906-AF3B-33952D100FEA}"/>
              </a:ext>
            </a:extLst>
          </p:cNvPr>
          <p:cNvSpPr>
            <a:spLocks noGrp="1"/>
          </p:cNvSpPr>
          <p:nvPr>
            <p:ph type="sldNum" sz="quarter" idx="12"/>
          </p:nvPr>
        </p:nvSpPr>
        <p:spPr/>
        <p:txBody>
          <a:bodyPr/>
          <a:lstStyle/>
          <a:p>
            <a:fld id="{9090C48A-4F99-4149-83BC-F33379504EE7}" type="slidenum">
              <a:rPr lang="en-US" smtClean="0"/>
              <a:t>‹#›</a:t>
            </a:fld>
            <a:endParaRPr lang="en-US"/>
          </a:p>
        </p:txBody>
      </p:sp>
    </p:spTree>
    <p:extLst>
      <p:ext uri="{BB962C8B-B14F-4D97-AF65-F5344CB8AC3E}">
        <p14:creationId xmlns:p14="http://schemas.microsoft.com/office/powerpoint/2010/main" val="411756920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CA05D9C4-3AD8-444D-8DC9-90332A9401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FC9602D-F2DE-4A57-B33F-8E8AE722D33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32BD888-87AF-446F-A3B3-BEB661C4B825}"/>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7BF820C-DD53-43ED-9C46-FA103BC9F307}" type="datetimeFigureOut">
              <a:rPr lang="en-US" smtClean="0"/>
              <a:t>5/22/2019</a:t>
            </a:fld>
            <a:endParaRPr lang="en-US"/>
          </a:p>
        </p:txBody>
      </p:sp>
      <p:sp>
        <p:nvSpPr>
          <p:cNvPr id="5" name="Footer Placeholder 4">
            <a:extLst>
              <a:ext uri="{FF2B5EF4-FFF2-40B4-BE49-F238E27FC236}">
                <a16:creationId xmlns:a16="http://schemas.microsoft.com/office/drawing/2014/main" id="{F38565C4-E098-44B7-9FD4-3A837F1D95A7}"/>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836B25DB-1105-4720-BF11-80C407EA1C0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090C48A-4F99-4149-83BC-F33379504EE7}" type="slidenum">
              <a:rPr lang="en-US" smtClean="0"/>
              <a:t>‹#›</a:t>
            </a:fld>
            <a:endParaRPr lang="en-US"/>
          </a:p>
        </p:txBody>
      </p:sp>
    </p:spTree>
    <p:extLst>
      <p:ext uri="{BB962C8B-B14F-4D97-AF65-F5344CB8AC3E}">
        <p14:creationId xmlns:p14="http://schemas.microsoft.com/office/powerpoint/2010/main" val="198280890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2.jpg"/></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2.xml"/><Relationship Id="rId1" Type="http://schemas.openxmlformats.org/officeDocument/2006/relationships/slideLayout" Target="../slideLayouts/slideLayout7.xml"/><Relationship Id="rId5" Type="http://schemas.openxmlformats.org/officeDocument/2006/relationships/image" Target="../media/image5.jpeg"/><Relationship Id="rId4" Type="http://schemas.openxmlformats.org/officeDocument/2006/relationships/image" Target="../media/image4.emf"/></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2.jp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image" Target="../media/image1.emf"/><Relationship Id="rId1" Type="http://schemas.openxmlformats.org/officeDocument/2006/relationships/slideLayout" Target="../slideLayouts/slideLayout1.xml"/><Relationship Id="rId4" Type="http://schemas.openxmlformats.org/officeDocument/2006/relationships/image" Target="../media/image9.emf"/></Relationships>
</file>

<file path=ppt/slides/_rels/slide5.xml.rels><?xml version="1.0" encoding="UTF-8" standalone="yes"?>
<Relationships xmlns="http://schemas.openxmlformats.org/package/2006/relationships"><Relationship Id="rId8" Type="http://schemas.openxmlformats.org/officeDocument/2006/relationships/image" Target="../media/image15.gif"/><Relationship Id="rId3" Type="http://schemas.openxmlformats.org/officeDocument/2006/relationships/image" Target="../media/image10.emf"/><Relationship Id="rId7" Type="http://schemas.openxmlformats.org/officeDocument/2006/relationships/image" Target="../media/image14.emf"/><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13.emf"/><Relationship Id="rId11" Type="http://schemas.openxmlformats.org/officeDocument/2006/relationships/image" Target="../media/image18.emf"/><Relationship Id="rId5" Type="http://schemas.openxmlformats.org/officeDocument/2006/relationships/image" Target="../media/image12.png"/><Relationship Id="rId10" Type="http://schemas.openxmlformats.org/officeDocument/2006/relationships/image" Target="../media/image17.gif"/><Relationship Id="rId4" Type="http://schemas.openxmlformats.org/officeDocument/2006/relationships/image" Target="../media/image11.emf"/><Relationship Id="rId9" Type="http://schemas.openxmlformats.org/officeDocument/2006/relationships/image" Target="../media/image16.gi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2" name="Picture 21">
            <a:extLst>
              <a:ext uri="{FF2B5EF4-FFF2-40B4-BE49-F238E27FC236}">
                <a16:creationId xmlns:a16="http://schemas.microsoft.com/office/drawing/2014/main" id="{B4771628-6305-4E18-A7D6-0A72F11863B4}"/>
              </a:ext>
            </a:extLst>
          </p:cNvPr>
          <p:cNvPicPr>
            <a:picLocks noChangeAspect="1"/>
          </p:cNvPicPr>
          <p:nvPr/>
        </p:nvPicPr>
        <p:blipFill>
          <a:blip r:embed="rId3"/>
          <a:stretch>
            <a:fillRect/>
          </a:stretch>
        </p:blipFill>
        <p:spPr>
          <a:xfrm>
            <a:off x="1357176" y="1045233"/>
            <a:ext cx="9477648" cy="5515988"/>
          </a:xfrm>
          <a:prstGeom prst="rect">
            <a:avLst/>
          </a:prstGeom>
        </p:spPr>
      </p:pic>
      <p:sp>
        <p:nvSpPr>
          <p:cNvPr id="10" name="TextBox 9">
            <a:extLst>
              <a:ext uri="{FF2B5EF4-FFF2-40B4-BE49-F238E27FC236}">
                <a16:creationId xmlns:a16="http://schemas.microsoft.com/office/drawing/2014/main" id="{BE6CC6FD-65FF-40B8-865A-1166206C8B12}"/>
              </a:ext>
            </a:extLst>
          </p:cNvPr>
          <p:cNvSpPr txBox="1"/>
          <p:nvPr/>
        </p:nvSpPr>
        <p:spPr>
          <a:xfrm>
            <a:off x="300463" y="183061"/>
            <a:ext cx="6132421" cy="954107"/>
          </a:xfrm>
          <a:prstGeom prst="rect">
            <a:avLst/>
          </a:prstGeom>
          <a:noFill/>
        </p:spPr>
        <p:txBody>
          <a:bodyPr wrap="square" rtlCol="0">
            <a:spAutoFit/>
          </a:bodyPr>
          <a:lstStyle/>
          <a:p>
            <a:r>
              <a:rPr lang="en-US" sz="2800" b="1" dirty="0"/>
              <a:t>How do global-scale gradients constrain trophic processes?</a:t>
            </a:r>
          </a:p>
        </p:txBody>
      </p:sp>
      <p:pic>
        <p:nvPicPr>
          <p:cNvPr id="8" name="Picture 7">
            <a:extLst>
              <a:ext uri="{FF2B5EF4-FFF2-40B4-BE49-F238E27FC236}">
                <a16:creationId xmlns:a16="http://schemas.microsoft.com/office/drawing/2014/main" id="{E40C24C6-E972-4627-8A59-7152CE47F29E}"/>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371589" y="86361"/>
            <a:ext cx="3788327" cy="1200322"/>
          </a:xfrm>
          <a:prstGeom prst="rect">
            <a:avLst/>
          </a:prstGeom>
        </p:spPr>
      </p:pic>
    </p:spTree>
    <p:extLst>
      <p:ext uri="{BB962C8B-B14F-4D97-AF65-F5344CB8AC3E}">
        <p14:creationId xmlns:p14="http://schemas.microsoft.com/office/powerpoint/2010/main" val="2876990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4" descr="https://oceancolor.gsfc.nasa.gov/SeaWiFS/BACKGROUND/Gallery/biosphere.jpg">
            <a:extLst>
              <a:ext uri="{FF2B5EF4-FFF2-40B4-BE49-F238E27FC236}">
                <a16:creationId xmlns:a16="http://schemas.microsoft.com/office/drawing/2014/main" id="{391A82C4-9402-42FF-BE2A-4A8094CBC929}"/>
              </a:ext>
            </a:extLst>
          </p:cNvPr>
          <p:cNvPicPr>
            <a:picLocks noChangeAspect="1" noChangeArrowheads="1"/>
          </p:cNvPicPr>
          <p:nvPr/>
        </p:nvPicPr>
        <p:blipFill rotWithShape="1">
          <a:blip r:embed="rId3">
            <a:extLst>
              <a:ext uri="{28A0092B-C50C-407E-A947-70E740481C1C}">
                <a14:useLocalDpi xmlns:a14="http://schemas.microsoft.com/office/drawing/2010/main"/>
              </a:ext>
            </a:extLst>
          </a:blip>
          <a:srcRect t="19021"/>
          <a:stretch/>
        </p:blipFill>
        <p:spPr bwMode="auto">
          <a:xfrm>
            <a:off x="394899" y="3237000"/>
            <a:ext cx="5121981" cy="3283366"/>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1">
            <a:extLst>
              <a:ext uri="{FF2B5EF4-FFF2-40B4-BE49-F238E27FC236}">
                <a16:creationId xmlns:a16="http://schemas.microsoft.com/office/drawing/2014/main" id="{F7673437-184C-4257-A2C6-4099BC8134FB}"/>
              </a:ext>
            </a:extLst>
          </p:cNvPr>
          <p:cNvSpPr/>
          <p:nvPr/>
        </p:nvSpPr>
        <p:spPr>
          <a:xfrm>
            <a:off x="1110343" y="202198"/>
            <a:ext cx="10101944" cy="3046988"/>
          </a:xfrm>
          <a:prstGeom prst="rect">
            <a:avLst/>
          </a:prstGeom>
        </p:spPr>
        <p:txBody>
          <a:bodyPr wrap="square">
            <a:spAutoFit/>
          </a:bodyPr>
          <a:lstStyle/>
          <a:p>
            <a:r>
              <a:rPr lang="en-US" sz="3200" dirty="0"/>
              <a:t>Can we discern a global map of trophic processes?</a:t>
            </a:r>
          </a:p>
          <a:p>
            <a:endParaRPr lang="en-US" sz="3200" dirty="0"/>
          </a:p>
          <a:p>
            <a:r>
              <a:rPr lang="en-US" sz="3200" dirty="0"/>
              <a:t>How do habitat-formers influence local ecological patterns and processes across the globe?</a:t>
            </a:r>
          </a:p>
          <a:p>
            <a:endParaRPr lang="en-US" sz="3200" dirty="0"/>
          </a:p>
          <a:p>
            <a:endParaRPr lang="en-US" sz="3200" dirty="0"/>
          </a:p>
        </p:txBody>
      </p:sp>
      <p:grpSp>
        <p:nvGrpSpPr>
          <p:cNvPr id="9" name="Group 8">
            <a:extLst>
              <a:ext uri="{FF2B5EF4-FFF2-40B4-BE49-F238E27FC236}">
                <a16:creationId xmlns:a16="http://schemas.microsoft.com/office/drawing/2014/main" id="{799483B7-FAC3-4B79-BB65-B2BD41CD0F22}"/>
              </a:ext>
            </a:extLst>
          </p:cNvPr>
          <p:cNvGrpSpPr/>
          <p:nvPr/>
        </p:nvGrpSpPr>
        <p:grpSpPr>
          <a:xfrm>
            <a:off x="6096000" y="2775335"/>
            <a:ext cx="5775960" cy="3485482"/>
            <a:chOff x="6042660" y="2278772"/>
            <a:chExt cx="5775960" cy="3485482"/>
          </a:xfrm>
        </p:grpSpPr>
        <p:pic>
          <p:nvPicPr>
            <p:cNvPr id="3" name="Picture 2">
              <a:extLst>
                <a:ext uri="{FF2B5EF4-FFF2-40B4-BE49-F238E27FC236}">
                  <a16:creationId xmlns:a16="http://schemas.microsoft.com/office/drawing/2014/main" id="{06F5141D-3CE4-4957-816D-AB6BA352E16C}"/>
                </a:ext>
              </a:extLst>
            </p:cNvPr>
            <p:cNvPicPr>
              <a:picLocks noChangeAspect="1"/>
            </p:cNvPicPr>
            <p:nvPr/>
          </p:nvPicPr>
          <p:blipFill>
            <a:blip r:embed="rId4"/>
            <a:stretch>
              <a:fillRect/>
            </a:stretch>
          </p:blipFill>
          <p:spPr>
            <a:xfrm>
              <a:off x="6096000" y="2680605"/>
              <a:ext cx="5722620" cy="3083649"/>
            </a:xfrm>
            <a:prstGeom prst="rect">
              <a:avLst/>
            </a:prstGeom>
          </p:spPr>
        </p:pic>
        <p:sp>
          <p:nvSpPr>
            <p:cNvPr id="4" name="TextBox 3">
              <a:extLst>
                <a:ext uri="{FF2B5EF4-FFF2-40B4-BE49-F238E27FC236}">
                  <a16:creationId xmlns:a16="http://schemas.microsoft.com/office/drawing/2014/main" id="{96489135-0270-414F-9D02-BD1084FF304C}"/>
                </a:ext>
              </a:extLst>
            </p:cNvPr>
            <p:cNvSpPr txBox="1"/>
            <p:nvPr/>
          </p:nvSpPr>
          <p:spPr>
            <a:xfrm>
              <a:off x="6042660" y="2278772"/>
              <a:ext cx="5697379" cy="461665"/>
            </a:xfrm>
            <a:prstGeom prst="rect">
              <a:avLst/>
            </a:prstGeom>
            <a:noFill/>
          </p:spPr>
          <p:txBody>
            <a:bodyPr wrap="square" rtlCol="0">
              <a:spAutoFit/>
            </a:bodyPr>
            <a:lstStyle/>
            <a:p>
              <a:r>
                <a:rPr lang="en-US" sz="2400" dirty="0"/>
                <a:t>Seagrass biogeographic regions</a:t>
              </a:r>
            </a:p>
          </p:txBody>
        </p:sp>
        <p:sp>
          <p:nvSpPr>
            <p:cNvPr id="5" name="TextBox 4">
              <a:extLst>
                <a:ext uri="{FF2B5EF4-FFF2-40B4-BE49-F238E27FC236}">
                  <a16:creationId xmlns:a16="http://schemas.microsoft.com/office/drawing/2014/main" id="{556CB774-6F57-4162-A5C6-80985594664C}"/>
                </a:ext>
              </a:extLst>
            </p:cNvPr>
            <p:cNvSpPr txBox="1"/>
            <p:nvPr/>
          </p:nvSpPr>
          <p:spPr>
            <a:xfrm>
              <a:off x="10200799" y="5399677"/>
              <a:ext cx="1539240" cy="307777"/>
            </a:xfrm>
            <a:prstGeom prst="rect">
              <a:avLst/>
            </a:prstGeom>
            <a:noFill/>
          </p:spPr>
          <p:txBody>
            <a:bodyPr wrap="square" rtlCol="0">
              <a:spAutoFit/>
            </a:bodyPr>
            <a:lstStyle/>
            <a:p>
              <a:pPr algn="r"/>
              <a:r>
                <a:rPr lang="en-US" sz="1400" dirty="0"/>
                <a:t>Short et al. 2007</a:t>
              </a:r>
            </a:p>
          </p:txBody>
        </p:sp>
      </p:grpSp>
      <p:sp>
        <p:nvSpPr>
          <p:cNvPr id="7" name="TextBox 6">
            <a:extLst>
              <a:ext uri="{FF2B5EF4-FFF2-40B4-BE49-F238E27FC236}">
                <a16:creationId xmlns:a16="http://schemas.microsoft.com/office/drawing/2014/main" id="{1F5C5427-BD00-4C03-B63D-231A779D8C3C}"/>
              </a:ext>
            </a:extLst>
          </p:cNvPr>
          <p:cNvSpPr txBox="1"/>
          <p:nvPr/>
        </p:nvSpPr>
        <p:spPr>
          <a:xfrm>
            <a:off x="394899" y="2775335"/>
            <a:ext cx="5121981" cy="461665"/>
          </a:xfrm>
          <a:prstGeom prst="rect">
            <a:avLst/>
          </a:prstGeom>
          <a:noFill/>
        </p:spPr>
        <p:txBody>
          <a:bodyPr wrap="square" rtlCol="0">
            <a:spAutoFit/>
          </a:bodyPr>
          <a:lstStyle/>
          <a:p>
            <a:r>
              <a:rPr lang="en-US" sz="2400" dirty="0"/>
              <a:t>Global primary production</a:t>
            </a:r>
          </a:p>
        </p:txBody>
      </p:sp>
      <p:pic>
        <p:nvPicPr>
          <p:cNvPr id="10" name="Picture 2" descr="Image result for barracuda mouth">
            <a:extLst>
              <a:ext uri="{FF2B5EF4-FFF2-40B4-BE49-F238E27FC236}">
                <a16:creationId xmlns:a16="http://schemas.microsoft.com/office/drawing/2014/main" id="{B109CDBF-4EDB-4816-9856-C0316396F5F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262100" y="3333302"/>
            <a:ext cx="3448123" cy="2439709"/>
          </a:xfrm>
          <a:prstGeom prst="ellipse">
            <a:avLst/>
          </a:prstGeom>
          <a:ln w="63500" cap="rnd">
            <a:solidFill>
              <a:srgbClr val="333333"/>
            </a:solidFill>
          </a:ln>
          <a:effectLst/>
          <a:scene3d>
            <a:camera prst="orthographicFront"/>
            <a:lightRig rig="contrasting" dir="t">
              <a:rot lat="0" lon="0" rev="3000000"/>
            </a:lightRig>
          </a:scene3d>
          <a:sp3d contourW="7620">
            <a:contourClr>
              <a:srgbClr val="333333"/>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70346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Box 2">
            <a:extLst>
              <a:ext uri="{FF2B5EF4-FFF2-40B4-BE49-F238E27FC236}">
                <a16:creationId xmlns:a16="http://schemas.microsoft.com/office/drawing/2014/main" id="{127BC145-8E22-4DE3-A53B-1BA4AFC72FD4}"/>
              </a:ext>
            </a:extLst>
          </p:cNvPr>
          <p:cNvSpPr txBox="1"/>
          <p:nvPr/>
        </p:nvSpPr>
        <p:spPr>
          <a:xfrm>
            <a:off x="409267" y="248265"/>
            <a:ext cx="11551411" cy="584775"/>
          </a:xfrm>
          <a:prstGeom prst="rect">
            <a:avLst/>
          </a:prstGeom>
          <a:noFill/>
        </p:spPr>
        <p:txBody>
          <a:bodyPr wrap="square" rtlCol="0">
            <a:spAutoFit/>
          </a:bodyPr>
          <a:lstStyle/>
          <a:p>
            <a:r>
              <a:rPr lang="en-US" sz="3200" b="1" dirty="0" err="1"/>
              <a:t>Bitemap</a:t>
            </a:r>
            <a:r>
              <a:rPr lang="en-US" sz="3200" b="1" dirty="0"/>
              <a:t>: </a:t>
            </a:r>
            <a:r>
              <a:rPr lang="en-US" sz="3200" dirty="0"/>
              <a:t>a globally distributed survey of predation in shallow water</a:t>
            </a:r>
            <a:r>
              <a:rPr lang="en-US" sz="3200" b="1" dirty="0"/>
              <a:t> </a:t>
            </a:r>
            <a:endParaRPr lang="en-US" sz="3200" dirty="0"/>
          </a:p>
        </p:txBody>
      </p:sp>
      <p:sp>
        <p:nvSpPr>
          <p:cNvPr id="4" name="TextBox 3">
            <a:extLst>
              <a:ext uri="{FF2B5EF4-FFF2-40B4-BE49-F238E27FC236}">
                <a16:creationId xmlns:a16="http://schemas.microsoft.com/office/drawing/2014/main" id="{1CF4EC8F-2108-43D9-8381-6EF3529BDF99}"/>
              </a:ext>
            </a:extLst>
          </p:cNvPr>
          <p:cNvSpPr txBox="1"/>
          <p:nvPr/>
        </p:nvSpPr>
        <p:spPr>
          <a:xfrm>
            <a:off x="7008297" y="1536174"/>
            <a:ext cx="5178949" cy="3785652"/>
          </a:xfrm>
          <a:prstGeom prst="rect">
            <a:avLst/>
          </a:prstGeom>
          <a:noFill/>
        </p:spPr>
        <p:txBody>
          <a:bodyPr wrap="square" rtlCol="0">
            <a:spAutoFit/>
          </a:bodyPr>
          <a:lstStyle/>
          <a:p>
            <a:r>
              <a:rPr lang="en-US" sz="2400" b="1" dirty="0"/>
              <a:t>“</a:t>
            </a:r>
            <a:r>
              <a:rPr lang="en-US" sz="2400" b="1" dirty="0" err="1"/>
              <a:t>Squidpops</a:t>
            </a:r>
            <a:r>
              <a:rPr lang="en-US" sz="2400" b="1" dirty="0"/>
              <a:t>” = dried squid on a stick</a:t>
            </a:r>
          </a:p>
          <a:p>
            <a:pPr marL="342891" indent="-342891">
              <a:buFont typeface="Arial" panose="020B0604020202020204" pitchFamily="34" charset="0"/>
              <a:buChar char="•"/>
            </a:pPr>
            <a:r>
              <a:rPr lang="en-US" sz="2400" dirty="0"/>
              <a:t>25 </a:t>
            </a:r>
            <a:r>
              <a:rPr lang="en-US" sz="2400" dirty="0" err="1"/>
              <a:t>squidpops</a:t>
            </a:r>
            <a:r>
              <a:rPr lang="en-US" sz="2400" dirty="0"/>
              <a:t> each in seagrass and unvegetated habitats</a:t>
            </a:r>
          </a:p>
          <a:p>
            <a:endParaRPr lang="en-US" sz="2400" b="1" dirty="0"/>
          </a:p>
          <a:p>
            <a:endParaRPr lang="en-US" sz="2400" b="1" dirty="0"/>
          </a:p>
          <a:p>
            <a:endParaRPr lang="en-US" sz="2400" b="1" dirty="0"/>
          </a:p>
          <a:p>
            <a:endParaRPr lang="en-US" sz="2400" b="1" dirty="0"/>
          </a:p>
          <a:p>
            <a:pPr marL="342891" indent="-342891">
              <a:buFont typeface="Arial" panose="020B0604020202020204" pitchFamily="34" charset="0"/>
              <a:buChar char="•"/>
            </a:pPr>
            <a:r>
              <a:rPr lang="en-US" sz="2400" dirty="0"/>
              <a:t>seining</a:t>
            </a:r>
          </a:p>
          <a:p>
            <a:pPr marL="342891" indent="-342891">
              <a:buFont typeface="Arial" panose="020B0604020202020204" pitchFamily="34" charset="0"/>
              <a:buChar char="•"/>
            </a:pPr>
            <a:r>
              <a:rPr lang="en-US" sz="2400" dirty="0"/>
              <a:t>predator density, size, biomass, diversity</a:t>
            </a:r>
          </a:p>
        </p:txBody>
      </p:sp>
      <p:pic>
        <p:nvPicPr>
          <p:cNvPr id="5" name="Picture 2" descr="Image result for fish seine">
            <a:extLst>
              <a:ext uri="{FF2B5EF4-FFF2-40B4-BE49-F238E27FC236}">
                <a16:creationId xmlns:a16="http://schemas.microsoft.com/office/drawing/2014/main" id="{FFD5641C-8579-46BA-B718-1FDE871348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89714" y="3330781"/>
            <a:ext cx="5286375" cy="3003307"/>
          </a:xfrm>
          <a:prstGeom prst="rect">
            <a:avLst/>
          </a:prstGeom>
          <a:noFill/>
          <a:extLst>
            <a:ext uri="{909E8E84-426E-40DD-AFC4-6F175D3DCCD1}">
              <a14:hiddenFill xmlns:a14="http://schemas.microsoft.com/office/drawing/2010/main">
                <a:solidFill>
                  <a:srgbClr val="FFFFFF"/>
                </a:solidFill>
              </a14:hiddenFill>
            </a:ext>
          </a:extLst>
        </p:spPr>
      </p:pic>
      <p:grpSp>
        <p:nvGrpSpPr>
          <p:cNvPr id="8" name="Group 7">
            <a:extLst>
              <a:ext uri="{FF2B5EF4-FFF2-40B4-BE49-F238E27FC236}">
                <a16:creationId xmlns:a16="http://schemas.microsoft.com/office/drawing/2014/main" id="{6DABB69E-795E-4093-8847-212D125DC83D}"/>
              </a:ext>
            </a:extLst>
          </p:cNvPr>
          <p:cNvGrpSpPr/>
          <p:nvPr/>
        </p:nvGrpSpPr>
        <p:grpSpPr>
          <a:xfrm>
            <a:off x="1625670" y="1038720"/>
            <a:ext cx="4120891" cy="2984227"/>
            <a:chOff x="1471015" y="1239796"/>
            <a:chExt cx="3315297" cy="2400839"/>
          </a:xfrm>
        </p:grpSpPr>
        <p:pic>
          <p:nvPicPr>
            <p:cNvPr id="2" name="Picture 1">
              <a:extLst>
                <a:ext uri="{FF2B5EF4-FFF2-40B4-BE49-F238E27FC236}">
                  <a16:creationId xmlns:a16="http://schemas.microsoft.com/office/drawing/2014/main" id="{9FD0374E-D9F6-439B-8C1A-D0BCB027320E}"/>
                </a:ext>
              </a:extLst>
            </p:cNvPr>
            <p:cNvPicPr>
              <a:picLocks noChangeAspect="1"/>
            </p:cNvPicPr>
            <p:nvPr/>
          </p:nvPicPr>
          <p:blipFill rotWithShape="1">
            <a:blip r:embed="rId4">
              <a:extLst>
                <a:ext uri="{28A0092B-C50C-407E-A947-70E740481C1C}">
                  <a14:useLocalDpi xmlns:a14="http://schemas.microsoft.com/office/drawing/2010/main" val="0"/>
                </a:ext>
              </a:extLst>
            </a:blip>
            <a:srcRect r="41826" b="72582"/>
            <a:stretch/>
          </p:blipFill>
          <p:spPr>
            <a:xfrm>
              <a:off x="1547018" y="1239796"/>
              <a:ext cx="3239294" cy="2205891"/>
            </a:xfrm>
            <a:prstGeom prst="rect">
              <a:avLst/>
            </a:prstGeom>
          </p:spPr>
        </p:pic>
        <p:sp>
          <p:nvSpPr>
            <p:cNvPr id="6" name="TextBox 5">
              <a:extLst>
                <a:ext uri="{FF2B5EF4-FFF2-40B4-BE49-F238E27FC236}">
                  <a16:creationId xmlns:a16="http://schemas.microsoft.com/office/drawing/2014/main" id="{75B48915-5E94-456A-AF7B-4492A6825A1E}"/>
                </a:ext>
              </a:extLst>
            </p:cNvPr>
            <p:cNvSpPr txBox="1"/>
            <p:nvPr/>
          </p:nvSpPr>
          <p:spPr>
            <a:xfrm>
              <a:off x="1471015" y="3393025"/>
              <a:ext cx="2803452" cy="247610"/>
            </a:xfrm>
            <a:prstGeom prst="rect">
              <a:avLst/>
            </a:prstGeom>
            <a:noFill/>
          </p:spPr>
          <p:txBody>
            <a:bodyPr wrap="square" rtlCol="0">
              <a:spAutoFit/>
            </a:bodyPr>
            <a:lstStyle/>
            <a:p>
              <a:r>
                <a:rPr lang="en-US" sz="1400" dirty="0"/>
                <a:t>Methods: Duffy, Ziegler et al 2015, </a:t>
              </a:r>
              <a:r>
                <a:rPr lang="en-US" sz="1400" i="1" dirty="0" err="1"/>
                <a:t>PLoS</a:t>
              </a:r>
              <a:r>
                <a:rPr lang="en-US" sz="1400" i="1" dirty="0"/>
                <a:t> ONE</a:t>
              </a:r>
            </a:p>
          </p:txBody>
        </p:sp>
      </p:grpSp>
      <p:sp>
        <p:nvSpPr>
          <p:cNvPr id="10" name="TextBox 9">
            <a:extLst>
              <a:ext uri="{FF2B5EF4-FFF2-40B4-BE49-F238E27FC236}">
                <a16:creationId xmlns:a16="http://schemas.microsoft.com/office/drawing/2014/main" id="{C7C467F6-410A-461D-99C6-399FB41AB00A}"/>
              </a:ext>
            </a:extLst>
          </p:cNvPr>
          <p:cNvSpPr txBox="1"/>
          <p:nvPr/>
        </p:nvSpPr>
        <p:spPr>
          <a:xfrm>
            <a:off x="0" y="6539768"/>
            <a:ext cx="4412512" cy="338554"/>
          </a:xfrm>
          <a:prstGeom prst="rect">
            <a:avLst/>
          </a:prstGeom>
          <a:noFill/>
        </p:spPr>
        <p:txBody>
          <a:bodyPr wrap="square" rtlCol="0">
            <a:spAutoFit/>
          </a:bodyPr>
          <a:lstStyle/>
          <a:p>
            <a:r>
              <a:rPr lang="en-US" sz="1600" b="1" dirty="0"/>
              <a:t>Whalen</a:t>
            </a:r>
            <a:r>
              <a:rPr lang="en-US" sz="1600" dirty="0"/>
              <a:t> et al., </a:t>
            </a:r>
            <a:r>
              <a:rPr lang="en-US" sz="1600" i="1" dirty="0"/>
              <a:t>submitted</a:t>
            </a:r>
          </a:p>
        </p:txBody>
      </p:sp>
      <p:sp>
        <p:nvSpPr>
          <p:cNvPr id="11" name="TextBox 10">
            <a:extLst>
              <a:ext uri="{FF2B5EF4-FFF2-40B4-BE49-F238E27FC236}">
                <a16:creationId xmlns:a16="http://schemas.microsoft.com/office/drawing/2014/main" id="{1E76F1A4-4C26-4846-89CC-BD7A507B6624}"/>
              </a:ext>
            </a:extLst>
          </p:cNvPr>
          <p:cNvSpPr txBox="1"/>
          <p:nvPr/>
        </p:nvSpPr>
        <p:spPr>
          <a:xfrm>
            <a:off x="7013051" y="1074509"/>
            <a:ext cx="5178949" cy="461665"/>
          </a:xfrm>
          <a:prstGeom prst="rect">
            <a:avLst/>
          </a:prstGeom>
          <a:noFill/>
        </p:spPr>
        <p:txBody>
          <a:bodyPr wrap="square" rtlCol="0">
            <a:spAutoFit/>
          </a:bodyPr>
          <a:lstStyle/>
          <a:p>
            <a:r>
              <a:rPr lang="en-US" sz="2400" dirty="0"/>
              <a:t>Standardized predation assays</a:t>
            </a:r>
          </a:p>
        </p:txBody>
      </p:sp>
      <p:sp>
        <p:nvSpPr>
          <p:cNvPr id="12" name="TextBox 11">
            <a:extLst>
              <a:ext uri="{FF2B5EF4-FFF2-40B4-BE49-F238E27FC236}">
                <a16:creationId xmlns:a16="http://schemas.microsoft.com/office/drawing/2014/main" id="{805F6929-6FE3-486D-A658-113FAD1AA947}"/>
              </a:ext>
            </a:extLst>
          </p:cNvPr>
          <p:cNvSpPr txBox="1"/>
          <p:nvPr/>
        </p:nvSpPr>
        <p:spPr>
          <a:xfrm>
            <a:off x="7003543" y="3613666"/>
            <a:ext cx="4957136" cy="461665"/>
          </a:xfrm>
          <a:prstGeom prst="rect">
            <a:avLst/>
          </a:prstGeom>
          <a:noFill/>
        </p:spPr>
        <p:txBody>
          <a:bodyPr wrap="square" rtlCol="0">
            <a:spAutoFit/>
          </a:bodyPr>
          <a:lstStyle/>
          <a:p>
            <a:r>
              <a:rPr lang="en-US" sz="2400" dirty="0"/>
              <a:t>Standardized predator surveys</a:t>
            </a:r>
          </a:p>
        </p:txBody>
      </p:sp>
      <p:pic>
        <p:nvPicPr>
          <p:cNvPr id="13" name="Picture 12">
            <a:extLst>
              <a:ext uri="{FF2B5EF4-FFF2-40B4-BE49-F238E27FC236}">
                <a16:creationId xmlns:a16="http://schemas.microsoft.com/office/drawing/2014/main" id="{B9583C1F-5EB0-408C-819E-91FE606A1D32}"/>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403673" y="5592507"/>
            <a:ext cx="3788327" cy="1200322"/>
          </a:xfrm>
          <a:prstGeom prst="rect">
            <a:avLst/>
          </a:prstGeom>
        </p:spPr>
      </p:pic>
    </p:spTree>
    <p:extLst>
      <p:ext uri="{BB962C8B-B14F-4D97-AF65-F5344CB8AC3E}">
        <p14:creationId xmlns:p14="http://schemas.microsoft.com/office/powerpoint/2010/main" val="1612338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4B19B9ED-50E4-4D81-8631-89660E8ECD09}"/>
              </a:ext>
            </a:extLst>
          </p:cNvPr>
          <p:cNvPicPr>
            <a:picLocks noChangeAspect="1"/>
          </p:cNvPicPr>
          <p:nvPr/>
        </p:nvPicPr>
        <p:blipFill>
          <a:blip r:embed="rId2"/>
          <a:stretch>
            <a:fillRect/>
          </a:stretch>
        </p:blipFill>
        <p:spPr>
          <a:xfrm>
            <a:off x="3075381" y="996581"/>
            <a:ext cx="6557134" cy="3816250"/>
          </a:xfrm>
          <a:prstGeom prst="rect">
            <a:avLst/>
          </a:prstGeom>
        </p:spPr>
      </p:pic>
      <p:pic>
        <p:nvPicPr>
          <p:cNvPr id="2" name="Picture 1">
            <a:extLst>
              <a:ext uri="{FF2B5EF4-FFF2-40B4-BE49-F238E27FC236}">
                <a16:creationId xmlns:a16="http://schemas.microsoft.com/office/drawing/2014/main" id="{7CEE9770-EA2C-4DCF-A2A0-861646159E96}"/>
              </a:ext>
            </a:extLst>
          </p:cNvPr>
          <p:cNvPicPr>
            <a:picLocks noChangeAspect="1"/>
          </p:cNvPicPr>
          <p:nvPr/>
        </p:nvPicPr>
        <p:blipFill>
          <a:blip r:embed="rId3"/>
          <a:stretch>
            <a:fillRect/>
          </a:stretch>
        </p:blipFill>
        <p:spPr>
          <a:xfrm>
            <a:off x="907975" y="1399817"/>
            <a:ext cx="2693442" cy="3246120"/>
          </a:xfrm>
          <a:prstGeom prst="rect">
            <a:avLst/>
          </a:prstGeom>
        </p:spPr>
      </p:pic>
      <p:pic>
        <p:nvPicPr>
          <p:cNvPr id="6" name="Picture 5">
            <a:extLst>
              <a:ext uri="{FF2B5EF4-FFF2-40B4-BE49-F238E27FC236}">
                <a16:creationId xmlns:a16="http://schemas.microsoft.com/office/drawing/2014/main" id="{8A4BE663-ABB8-406A-B998-F145EA64C56A}"/>
              </a:ext>
            </a:extLst>
          </p:cNvPr>
          <p:cNvPicPr>
            <a:picLocks noChangeAspect="1"/>
          </p:cNvPicPr>
          <p:nvPr/>
        </p:nvPicPr>
        <p:blipFill>
          <a:blip r:embed="rId4"/>
          <a:stretch>
            <a:fillRect/>
          </a:stretch>
        </p:blipFill>
        <p:spPr>
          <a:xfrm>
            <a:off x="9514145" y="1406608"/>
            <a:ext cx="1964952" cy="3364306"/>
          </a:xfrm>
          <a:prstGeom prst="rect">
            <a:avLst/>
          </a:prstGeom>
        </p:spPr>
      </p:pic>
      <p:cxnSp>
        <p:nvCxnSpPr>
          <p:cNvPr id="10" name="Straight Connector 9">
            <a:extLst>
              <a:ext uri="{FF2B5EF4-FFF2-40B4-BE49-F238E27FC236}">
                <a16:creationId xmlns:a16="http://schemas.microsoft.com/office/drawing/2014/main" id="{49367D14-6F95-4BC7-A2F1-9F999E63E456}"/>
              </a:ext>
            </a:extLst>
          </p:cNvPr>
          <p:cNvCxnSpPr>
            <a:cxnSpLocks/>
          </p:cNvCxnSpPr>
          <p:nvPr/>
        </p:nvCxnSpPr>
        <p:spPr>
          <a:xfrm>
            <a:off x="1505712" y="3096381"/>
            <a:ext cx="9375648" cy="0"/>
          </a:xfrm>
          <a:prstGeom prst="line">
            <a:avLst/>
          </a:prstGeom>
          <a:ln>
            <a:solidFill>
              <a:schemeClr val="tx1"/>
            </a:solidFill>
            <a:prstDash val="lgDash"/>
          </a:ln>
        </p:spPr>
        <p:style>
          <a:lnRef idx="1">
            <a:schemeClr val="accent1"/>
          </a:lnRef>
          <a:fillRef idx="0">
            <a:schemeClr val="accent1"/>
          </a:fillRef>
          <a:effectRef idx="0">
            <a:schemeClr val="accent1"/>
          </a:effectRef>
          <a:fontRef idx="minor">
            <a:schemeClr val="tx1"/>
          </a:fontRef>
        </p:style>
      </p:cxnSp>
      <p:sp>
        <p:nvSpPr>
          <p:cNvPr id="11" name="TextBox 10">
            <a:extLst>
              <a:ext uri="{FF2B5EF4-FFF2-40B4-BE49-F238E27FC236}">
                <a16:creationId xmlns:a16="http://schemas.microsoft.com/office/drawing/2014/main" id="{6AB3037B-621C-4359-88F2-F5851E091FD6}"/>
              </a:ext>
            </a:extLst>
          </p:cNvPr>
          <p:cNvSpPr txBox="1"/>
          <p:nvPr/>
        </p:nvSpPr>
        <p:spPr>
          <a:xfrm>
            <a:off x="913067" y="1353187"/>
            <a:ext cx="298704"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A</a:t>
            </a:r>
          </a:p>
        </p:txBody>
      </p:sp>
      <p:sp>
        <p:nvSpPr>
          <p:cNvPr id="14" name="TextBox 13">
            <a:extLst>
              <a:ext uri="{FF2B5EF4-FFF2-40B4-BE49-F238E27FC236}">
                <a16:creationId xmlns:a16="http://schemas.microsoft.com/office/drawing/2014/main" id="{CEDB3578-BF36-482B-A91B-A1FCF9AF3B0B}"/>
              </a:ext>
            </a:extLst>
          </p:cNvPr>
          <p:cNvSpPr txBox="1"/>
          <p:nvPr/>
        </p:nvSpPr>
        <p:spPr>
          <a:xfrm>
            <a:off x="3613370" y="1353187"/>
            <a:ext cx="298704"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B</a:t>
            </a:r>
          </a:p>
        </p:txBody>
      </p:sp>
      <p:sp>
        <p:nvSpPr>
          <p:cNvPr id="17" name="TextBox 16">
            <a:extLst>
              <a:ext uri="{FF2B5EF4-FFF2-40B4-BE49-F238E27FC236}">
                <a16:creationId xmlns:a16="http://schemas.microsoft.com/office/drawing/2014/main" id="{99FBED99-1425-4C18-80FA-C75A53B2F3DD}"/>
              </a:ext>
            </a:extLst>
          </p:cNvPr>
          <p:cNvSpPr txBox="1"/>
          <p:nvPr/>
        </p:nvSpPr>
        <p:spPr>
          <a:xfrm>
            <a:off x="9215441" y="1353187"/>
            <a:ext cx="298704" cy="369332"/>
          </a:xfrm>
          <a:prstGeom prst="rect">
            <a:avLst/>
          </a:prstGeom>
          <a:noFill/>
        </p:spPr>
        <p:txBody>
          <a:bodyPr wrap="square" rtlCol="0">
            <a:spAutoFit/>
          </a:bodyPr>
          <a:lstStyle/>
          <a:p>
            <a:r>
              <a:rPr lang="en-US" b="1" dirty="0">
                <a:latin typeface="Arial" panose="020B0604020202020204" pitchFamily="34" charset="0"/>
                <a:cs typeface="Arial" panose="020B0604020202020204" pitchFamily="34" charset="0"/>
              </a:rPr>
              <a:t>C</a:t>
            </a:r>
          </a:p>
        </p:txBody>
      </p:sp>
      <p:sp>
        <p:nvSpPr>
          <p:cNvPr id="12" name="TextBox 11">
            <a:extLst>
              <a:ext uri="{FF2B5EF4-FFF2-40B4-BE49-F238E27FC236}">
                <a16:creationId xmlns:a16="http://schemas.microsoft.com/office/drawing/2014/main" id="{8C9A6794-2FBC-4811-A271-B9E6362DD5E7}"/>
              </a:ext>
            </a:extLst>
          </p:cNvPr>
          <p:cNvSpPr txBox="1"/>
          <p:nvPr/>
        </p:nvSpPr>
        <p:spPr>
          <a:xfrm>
            <a:off x="409268" y="248265"/>
            <a:ext cx="10868332" cy="584775"/>
          </a:xfrm>
          <a:prstGeom prst="rect">
            <a:avLst/>
          </a:prstGeom>
          <a:noFill/>
        </p:spPr>
        <p:txBody>
          <a:bodyPr wrap="square" rtlCol="0">
            <a:spAutoFit/>
          </a:bodyPr>
          <a:lstStyle/>
          <a:p>
            <a:r>
              <a:rPr lang="en-US" sz="3200" b="1" dirty="0" err="1"/>
              <a:t>Bitemap</a:t>
            </a:r>
            <a:r>
              <a:rPr lang="en-US" sz="3200" b="1" dirty="0"/>
              <a:t>: </a:t>
            </a:r>
            <a:r>
              <a:rPr lang="en-US" sz="3200" dirty="0"/>
              <a:t>predation across latitude</a:t>
            </a:r>
          </a:p>
        </p:txBody>
      </p:sp>
      <p:sp>
        <p:nvSpPr>
          <p:cNvPr id="13" name="TextBox 12">
            <a:extLst>
              <a:ext uri="{FF2B5EF4-FFF2-40B4-BE49-F238E27FC236}">
                <a16:creationId xmlns:a16="http://schemas.microsoft.com/office/drawing/2014/main" id="{3F09AA3E-249A-4F39-A183-EB987DBB3BAF}"/>
              </a:ext>
            </a:extLst>
          </p:cNvPr>
          <p:cNvSpPr txBox="1"/>
          <p:nvPr/>
        </p:nvSpPr>
        <p:spPr>
          <a:xfrm>
            <a:off x="2589900" y="5109170"/>
            <a:ext cx="7277501" cy="1077218"/>
          </a:xfrm>
          <a:prstGeom prst="rect">
            <a:avLst/>
          </a:prstGeom>
          <a:noFill/>
        </p:spPr>
        <p:txBody>
          <a:bodyPr wrap="square" rtlCol="0">
            <a:spAutoFit/>
          </a:bodyPr>
          <a:lstStyle/>
          <a:p>
            <a:r>
              <a:rPr lang="en-US" sz="3200" i="1" dirty="0">
                <a:solidFill>
                  <a:schemeClr val="accent1"/>
                </a:solidFill>
              </a:rPr>
              <a:t>unrecognized peak in predation intensity at mid latitudes in both hemispheres</a:t>
            </a:r>
          </a:p>
        </p:txBody>
      </p:sp>
      <p:sp>
        <p:nvSpPr>
          <p:cNvPr id="15" name="TextBox 14">
            <a:extLst>
              <a:ext uri="{FF2B5EF4-FFF2-40B4-BE49-F238E27FC236}">
                <a16:creationId xmlns:a16="http://schemas.microsoft.com/office/drawing/2014/main" id="{4562FA03-5ACD-407D-A468-7779F72E6509}"/>
              </a:ext>
            </a:extLst>
          </p:cNvPr>
          <p:cNvSpPr txBox="1"/>
          <p:nvPr/>
        </p:nvSpPr>
        <p:spPr>
          <a:xfrm>
            <a:off x="0" y="6539768"/>
            <a:ext cx="4412512" cy="338554"/>
          </a:xfrm>
          <a:prstGeom prst="rect">
            <a:avLst/>
          </a:prstGeom>
          <a:noFill/>
        </p:spPr>
        <p:txBody>
          <a:bodyPr wrap="square" rtlCol="0">
            <a:spAutoFit/>
          </a:bodyPr>
          <a:lstStyle/>
          <a:p>
            <a:r>
              <a:rPr lang="en-US" sz="1600" b="1" dirty="0"/>
              <a:t>Whalen</a:t>
            </a:r>
            <a:r>
              <a:rPr lang="en-US" sz="1600" dirty="0"/>
              <a:t> et al., </a:t>
            </a:r>
            <a:r>
              <a:rPr lang="en-US" sz="1600" i="1" dirty="0"/>
              <a:t>submitted</a:t>
            </a:r>
          </a:p>
        </p:txBody>
      </p:sp>
    </p:spTree>
    <p:extLst>
      <p:ext uri="{BB962C8B-B14F-4D97-AF65-F5344CB8AC3E}">
        <p14:creationId xmlns:p14="http://schemas.microsoft.com/office/powerpoint/2010/main" val="2119662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7" name="Picture 36">
            <a:extLst>
              <a:ext uri="{FF2B5EF4-FFF2-40B4-BE49-F238E27FC236}">
                <a16:creationId xmlns:a16="http://schemas.microsoft.com/office/drawing/2014/main" id="{70B809DA-E03B-4088-A411-C9B3EAE9A022}"/>
              </a:ext>
            </a:extLst>
          </p:cNvPr>
          <p:cNvPicPr>
            <a:picLocks noChangeAspect="1"/>
          </p:cNvPicPr>
          <p:nvPr/>
        </p:nvPicPr>
        <p:blipFill>
          <a:blip r:embed="rId3"/>
          <a:stretch>
            <a:fillRect/>
          </a:stretch>
        </p:blipFill>
        <p:spPr>
          <a:xfrm>
            <a:off x="1750044" y="1618246"/>
            <a:ext cx="3987740" cy="3985982"/>
          </a:xfrm>
          <a:prstGeom prst="rect">
            <a:avLst/>
          </a:prstGeom>
        </p:spPr>
      </p:pic>
      <p:pic>
        <p:nvPicPr>
          <p:cNvPr id="43" name="Picture 42">
            <a:extLst>
              <a:ext uri="{FF2B5EF4-FFF2-40B4-BE49-F238E27FC236}">
                <a16:creationId xmlns:a16="http://schemas.microsoft.com/office/drawing/2014/main" id="{DA838BBF-EDEC-47D4-A011-211FAC8AE11A}"/>
              </a:ext>
            </a:extLst>
          </p:cNvPr>
          <p:cNvPicPr>
            <a:picLocks noChangeAspect="1"/>
          </p:cNvPicPr>
          <p:nvPr/>
        </p:nvPicPr>
        <p:blipFill>
          <a:blip r:embed="rId4"/>
          <a:stretch>
            <a:fillRect/>
          </a:stretch>
        </p:blipFill>
        <p:spPr>
          <a:xfrm>
            <a:off x="1750044" y="1622482"/>
            <a:ext cx="3987740" cy="3985982"/>
          </a:xfrm>
          <a:prstGeom prst="rect">
            <a:avLst/>
          </a:prstGeom>
        </p:spPr>
      </p:pic>
      <p:sp>
        <p:nvSpPr>
          <p:cNvPr id="10" name="TextBox 9">
            <a:extLst>
              <a:ext uri="{FF2B5EF4-FFF2-40B4-BE49-F238E27FC236}">
                <a16:creationId xmlns:a16="http://schemas.microsoft.com/office/drawing/2014/main" id="{A8A6A8B3-88B1-4B50-87BA-3D1E358B4AD6}"/>
              </a:ext>
            </a:extLst>
          </p:cNvPr>
          <p:cNvSpPr txBox="1"/>
          <p:nvPr/>
        </p:nvSpPr>
        <p:spPr>
          <a:xfrm>
            <a:off x="464894" y="252559"/>
            <a:ext cx="10868332" cy="584775"/>
          </a:xfrm>
          <a:prstGeom prst="rect">
            <a:avLst/>
          </a:prstGeom>
          <a:noFill/>
        </p:spPr>
        <p:txBody>
          <a:bodyPr wrap="square" rtlCol="0">
            <a:spAutoFit/>
          </a:bodyPr>
          <a:lstStyle/>
          <a:p>
            <a:r>
              <a:rPr lang="en-US" sz="3200" b="1" dirty="0" err="1"/>
              <a:t>Bitemap</a:t>
            </a:r>
            <a:r>
              <a:rPr lang="en-US" sz="3200" b="1" dirty="0"/>
              <a:t>: </a:t>
            </a:r>
            <a:r>
              <a:rPr lang="en-US" sz="3200" dirty="0"/>
              <a:t>predator composition determines predation intensity</a:t>
            </a:r>
          </a:p>
        </p:txBody>
      </p:sp>
      <p:grpSp>
        <p:nvGrpSpPr>
          <p:cNvPr id="14" name="Group 13">
            <a:extLst>
              <a:ext uri="{FF2B5EF4-FFF2-40B4-BE49-F238E27FC236}">
                <a16:creationId xmlns:a16="http://schemas.microsoft.com/office/drawing/2014/main" id="{E59C9B59-8325-4CFC-A507-0CD2FA487F36}"/>
              </a:ext>
            </a:extLst>
          </p:cNvPr>
          <p:cNvGrpSpPr/>
          <p:nvPr/>
        </p:nvGrpSpPr>
        <p:grpSpPr>
          <a:xfrm>
            <a:off x="8570755" y="1120272"/>
            <a:ext cx="3007737" cy="2948576"/>
            <a:chOff x="4665059" y="4245281"/>
            <a:chExt cx="2535840" cy="2485961"/>
          </a:xfrm>
        </p:grpSpPr>
        <p:pic>
          <p:nvPicPr>
            <p:cNvPr id="12" name="Picture 11">
              <a:extLst>
                <a:ext uri="{FF2B5EF4-FFF2-40B4-BE49-F238E27FC236}">
                  <a16:creationId xmlns:a16="http://schemas.microsoft.com/office/drawing/2014/main" id="{FD117BC8-14FF-453F-AB16-9FA1FA4DC26D}"/>
                </a:ext>
              </a:extLst>
            </p:cNvPr>
            <p:cNvPicPr>
              <a:picLocks noChangeAspect="1"/>
            </p:cNvPicPr>
            <p:nvPr/>
          </p:nvPicPr>
          <p:blipFill>
            <a:blip r:embed="rId5"/>
            <a:stretch>
              <a:fillRect/>
            </a:stretch>
          </p:blipFill>
          <p:spPr>
            <a:xfrm>
              <a:off x="5011962" y="4245281"/>
              <a:ext cx="2188937" cy="2485961"/>
            </a:xfrm>
            <a:prstGeom prst="rect">
              <a:avLst/>
            </a:prstGeom>
          </p:spPr>
        </p:pic>
        <p:pic>
          <p:nvPicPr>
            <p:cNvPr id="13" name="Picture 12">
              <a:extLst>
                <a:ext uri="{FF2B5EF4-FFF2-40B4-BE49-F238E27FC236}">
                  <a16:creationId xmlns:a16="http://schemas.microsoft.com/office/drawing/2014/main" id="{DF1EE5F1-BA13-486A-B723-E4A0D04A5CF0}"/>
                </a:ext>
              </a:extLst>
            </p:cNvPr>
            <p:cNvPicPr>
              <a:picLocks noChangeAspect="1"/>
            </p:cNvPicPr>
            <p:nvPr/>
          </p:nvPicPr>
          <p:blipFill>
            <a:blip r:embed="rId6"/>
            <a:stretch>
              <a:fillRect/>
            </a:stretch>
          </p:blipFill>
          <p:spPr>
            <a:xfrm>
              <a:off x="4665059" y="4631468"/>
              <a:ext cx="346903" cy="1309083"/>
            </a:xfrm>
            <a:prstGeom prst="rect">
              <a:avLst/>
            </a:prstGeom>
          </p:spPr>
        </p:pic>
      </p:grpSp>
      <p:sp>
        <p:nvSpPr>
          <p:cNvPr id="15" name="TextBox 14">
            <a:extLst>
              <a:ext uri="{FF2B5EF4-FFF2-40B4-BE49-F238E27FC236}">
                <a16:creationId xmlns:a16="http://schemas.microsoft.com/office/drawing/2014/main" id="{C26A99A0-E9B3-4BAF-A68F-1F67C3D346B6}"/>
              </a:ext>
            </a:extLst>
          </p:cNvPr>
          <p:cNvSpPr txBox="1"/>
          <p:nvPr/>
        </p:nvSpPr>
        <p:spPr>
          <a:xfrm>
            <a:off x="2774724" y="1259999"/>
            <a:ext cx="2796540" cy="646331"/>
          </a:xfrm>
          <a:prstGeom prst="rect">
            <a:avLst/>
          </a:prstGeom>
          <a:noFill/>
        </p:spPr>
        <p:txBody>
          <a:bodyPr wrap="square" rtlCol="0">
            <a:spAutoFit/>
          </a:bodyPr>
          <a:lstStyle/>
          <a:p>
            <a:r>
              <a:rPr lang="en-US" dirty="0"/>
              <a:t>ordination of taxonomic families (presence-absence)</a:t>
            </a:r>
          </a:p>
        </p:txBody>
      </p:sp>
      <p:pic>
        <p:nvPicPr>
          <p:cNvPr id="17" name="Picture 16">
            <a:extLst>
              <a:ext uri="{FF2B5EF4-FFF2-40B4-BE49-F238E27FC236}">
                <a16:creationId xmlns:a16="http://schemas.microsoft.com/office/drawing/2014/main" id="{6BA224B3-C86E-42E0-87D9-DCF7553BD1B5}"/>
              </a:ext>
            </a:extLst>
          </p:cNvPr>
          <p:cNvPicPr>
            <a:picLocks noChangeAspect="1"/>
          </p:cNvPicPr>
          <p:nvPr/>
        </p:nvPicPr>
        <p:blipFill>
          <a:blip r:embed="rId7"/>
          <a:stretch>
            <a:fillRect/>
          </a:stretch>
        </p:blipFill>
        <p:spPr>
          <a:xfrm>
            <a:off x="707715" y="2668485"/>
            <a:ext cx="868877" cy="1241422"/>
          </a:xfrm>
          <a:prstGeom prst="rect">
            <a:avLst/>
          </a:prstGeom>
        </p:spPr>
      </p:pic>
      <p:cxnSp>
        <p:nvCxnSpPr>
          <p:cNvPr id="5" name="Straight Connector 4">
            <a:extLst>
              <a:ext uri="{FF2B5EF4-FFF2-40B4-BE49-F238E27FC236}">
                <a16:creationId xmlns:a16="http://schemas.microsoft.com/office/drawing/2014/main" id="{FE2D5217-A3C1-4B22-9B23-1E92A9D0DC38}"/>
              </a:ext>
            </a:extLst>
          </p:cNvPr>
          <p:cNvCxnSpPr/>
          <p:nvPr/>
        </p:nvCxnSpPr>
        <p:spPr>
          <a:xfrm>
            <a:off x="2893842" y="5063486"/>
            <a:ext cx="2443614" cy="0"/>
          </a:xfrm>
          <a:prstGeom prst="line">
            <a:avLst/>
          </a:prstGeom>
          <a:ln w="76200"/>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8B2287DA-9382-4AFC-899D-B88281A09A30}"/>
              </a:ext>
            </a:extLst>
          </p:cNvPr>
          <p:cNvSpPr txBox="1"/>
          <p:nvPr/>
        </p:nvSpPr>
        <p:spPr>
          <a:xfrm>
            <a:off x="0" y="6539768"/>
            <a:ext cx="4412512" cy="338554"/>
          </a:xfrm>
          <a:prstGeom prst="rect">
            <a:avLst/>
          </a:prstGeom>
          <a:noFill/>
        </p:spPr>
        <p:txBody>
          <a:bodyPr wrap="square" rtlCol="0">
            <a:spAutoFit/>
          </a:bodyPr>
          <a:lstStyle/>
          <a:p>
            <a:r>
              <a:rPr lang="en-US" sz="1600" b="1" dirty="0"/>
              <a:t>Whalen</a:t>
            </a:r>
            <a:r>
              <a:rPr lang="en-US" sz="1600" dirty="0"/>
              <a:t> et al., </a:t>
            </a:r>
            <a:r>
              <a:rPr lang="en-US" sz="1600" i="1" dirty="0"/>
              <a:t>in prep</a:t>
            </a:r>
          </a:p>
        </p:txBody>
      </p:sp>
      <p:grpSp>
        <p:nvGrpSpPr>
          <p:cNvPr id="8" name="Group 7">
            <a:extLst>
              <a:ext uri="{FF2B5EF4-FFF2-40B4-BE49-F238E27FC236}">
                <a16:creationId xmlns:a16="http://schemas.microsoft.com/office/drawing/2014/main" id="{3451EBEB-F5A9-4120-9588-B0D2DFB4724C}"/>
              </a:ext>
            </a:extLst>
          </p:cNvPr>
          <p:cNvGrpSpPr/>
          <p:nvPr/>
        </p:nvGrpSpPr>
        <p:grpSpPr>
          <a:xfrm>
            <a:off x="2774724" y="2378525"/>
            <a:ext cx="3236631" cy="1690323"/>
            <a:chOff x="1792073" y="3979513"/>
            <a:chExt cx="3236631" cy="1690323"/>
          </a:xfrm>
        </p:grpSpPr>
        <p:pic>
          <p:nvPicPr>
            <p:cNvPr id="1034" name="Picture 10" descr="Image result for tetraodontidae">
              <a:extLst>
                <a:ext uri="{FF2B5EF4-FFF2-40B4-BE49-F238E27FC236}">
                  <a16:creationId xmlns:a16="http://schemas.microsoft.com/office/drawing/2014/main" id="{452E7B83-EFF5-42E3-8B4D-B01DA8953B24}"/>
                </a:ext>
              </a:extLst>
            </p:cNvPr>
            <p:cNvPicPr>
              <a:picLocks noChangeAspect="1" noChangeArrowheads="1"/>
            </p:cNvPicPr>
            <p:nvPr/>
          </p:nvPicPr>
          <p:blipFill rotWithShape="1">
            <a:blip r:embed="rId8">
              <a:extLst>
                <a:ext uri="{28A0092B-C50C-407E-A947-70E740481C1C}">
                  <a14:useLocalDpi xmlns:a14="http://schemas.microsoft.com/office/drawing/2010/main" val="0"/>
                </a:ext>
              </a:extLst>
            </a:blip>
            <a:srcRect t="18660" b="18660"/>
            <a:stretch/>
          </p:blipFill>
          <p:spPr bwMode="auto">
            <a:xfrm>
              <a:off x="3879282" y="3979513"/>
              <a:ext cx="822960" cy="515832"/>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Image result for cottidae">
              <a:extLst>
                <a:ext uri="{FF2B5EF4-FFF2-40B4-BE49-F238E27FC236}">
                  <a16:creationId xmlns:a16="http://schemas.microsoft.com/office/drawing/2014/main" id="{27563406-C3DF-4014-9F69-F14C7CA090F1}"/>
                </a:ext>
              </a:extLst>
            </p:cNvPr>
            <p:cNvPicPr>
              <a:picLocks noChangeAspect="1" noChangeArrowheads="1"/>
            </p:cNvPicPr>
            <p:nvPr/>
          </p:nvPicPr>
          <p:blipFill rotWithShape="1">
            <a:blip r:embed="rId9">
              <a:extLst>
                <a:ext uri="{28A0092B-C50C-407E-A947-70E740481C1C}">
                  <a14:useLocalDpi xmlns:a14="http://schemas.microsoft.com/office/drawing/2010/main" val="0"/>
                </a:ext>
              </a:extLst>
            </a:blip>
            <a:srcRect t="18713" b="18713"/>
            <a:stretch/>
          </p:blipFill>
          <p:spPr bwMode="auto">
            <a:xfrm>
              <a:off x="1792073" y="5246240"/>
              <a:ext cx="676963" cy="423596"/>
            </a:xfrm>
            <a:prstGeom prst="rect">
              <a:avLst/>
            </a:prstGeom>
            <a:noFill/>
            <a:extLst>
              <a:ext uri="{909E8E84-426E-40DD-AFC4-6F175D3DCCD1}">
                <a14:hiddenFill xmlns:a14="http://schemas.microsoft.com/office/drawing/2010/main">
                  <a:solidFill>
                    <a:srgbClr val="FFFFFF"/>
                  </a:solidFill>
                </a14:hiddenFill>
              </a:ext>
            </a:extLst>
          </p:spPr>
        </p:pic>
        <p:pic>
          <p:nvPicPr>
            <p:cNvPr id="1038" name="Picture 14" descr="Image result for sparidae">
              <a:extLst>
                <a:ext uri="{FF2B5EF4-FFF2-40B4-BE49-F238E27FC236}">
                  <a16:creationId xmlns:a16="http://schemas.microsoft.com/office/drawing/2014/main" id="{8556BCBB-B607-4066-B497-5411B2224570}"/>
                </a:ext>
              </a:extLst>
            </p:cNvPr>
            <p:cNvPicPr>
              <a:picLocks noChangeAspect="1" noChangeArrowheads="1"/>
            </p:cNvPicPr>
            <p:nvPr/>
          </p:nvPicPr>
          <p:blipFill rotWithShape="1">
            <a:blip r:embed="rId10">
              <a:extLst>
                <a:ext uri="{28A0092B-C50C-407E-A947-70E740481C1C}">
                  <a14:useLocalDpi xmlns:a14="http://schemas.microsoft.com/office/drawing/2010/main" val="0"/>
                </a:ext>
              </a:extLst>
            </a:blip>
            <a:srcRect t="12364" b="12364"/>
            <a:stretch/>
          </p:blipFill>
          <p:spPr bwMode="auto">
            <a:xfrm>
              <a:off x="4205744" y="4871483"/>
              <a:ext cx="822960" cy="619456"/>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9" name="Group 8">
            <a:extLst>
              <a:ext uri="{FF2B5EF4-FFF2-40B4-BE49-F238E27FC236}">
                <a16:creationId xmlns:a16="http://schemas.microsoft.com/office/drawing/2014/main" id="{8A1147B9-C8E4-4689-A4F4-701B0786164E}"/>
              </a:ext>
            </a:extLst>
          </p:cNvPr>
          <p:cNvGrpSpPr/>
          <p:nvPr/>
        </p:nvGrpSpPr>
        <p:grpSpPr>
          <a:xfrm>
            <a:off x="6021349" y="3463970"/>
            <a:ext cx="2677299" cy="3089627"/>
            <a:chOff x="6505272" y="4309871"/>
            <a:chExt cx="2065048" cy="2383084"/>
          </a:xfrm>
        </p:grpSpPr>
        <p:grpSp>
          <p:nvGrpSpPr>
            <p:cNvPr id="4" name="Group 3">
              <a:extLst>
                <a:ext uri="{FF2B5EF4-FFF2-40B4-BE49-F238E27FC236}">
                  <a16:creationId xmlns:a16="http://schemas.microsoft.com/office/drawing/2014/main" id="{0E2AA38F-BA79-4547-B5C0-B4856A7CB4F6}"/>
                </a:ext>
              </a:extLst>
            </p:cNvPr>
            <p:cNvGrpSpPr/>
            <p:nvPr/>
          </p:nvGrpSpPr>
          <p:grpSpPr>
            <a:xfrm>
              <a:off x="7395210" y="4309871"/>
              <a:ext cx="1175110" cy="2383084"/>
              <a:chOff x="7395210" y="4309871"/>
              <a:chExt cx="1175110" cy="2383084"/>
            </a:xfrm>
          </p:grpSpPr>
          <p:pic>
            <p:nvPicPr>
              <p:cNvPr id="3" name="Picture 2">
                <a:extLst>
                  <a:ext uri="{FF2B5EF4-FFF2-40B4-BE49-F238E27FC236}">
                    <a16:creationId xmlns:a16="http://schemas.microsoft.com/office/drawing/2014/main" id="{6758E2B8-CAE4-4EB0-B7FC-D39681707E4D}"/>
                  </a:ext>
                </a:extLst>
              </p:cNvPr>
              <p:cNvPicPr>
                <a:picLocks noChangeAspect="1"/>
              </p:cNvPicPr>
              <p:nvPr/>
            </p:nvPicPr>
            <p:blipFill rotWithShape="1">
              <a:blip r:embed="rId11"/>
              <a:srcRect l="54078" t="2575" r="1" b="11313"/>
              <a:stretch/>
            </p:blipFill>
            <p:spPr>
              <a:xfrm>
                <a:off x="7395210" y="4309871"/>
                <a:ext cx="1175110" cy="2229897"/>
              </a:xfrm>
              <a:prstGeom prst="rect">
                <a:avLst/>
              </a:prstGeom>
            </p:spPr>
          </p:pic>
          <p:pic>
            <p:nvPicPr>
              <p:cNvPr id="25" name="Picture 24">
                <a:extLst>
                  <a:ext uri="{FF2B5EF4-FFF2-40B4-BE49-F238E27FC236}">
                    <a16:creationId xmlns:a16="http://schemas.microsoft.com/office/drawing/2014/main" id="{45BE156E-6D49-41B2-A1B0-2EC7FAA51810}"/>
                  </a:ext>
                </a:extLst>
              </p:cNvPr>
              <p:cNvPicPr>
                <a:picLocks noChangeAspect="1"/>
              </p:cNvPicPr>
              <p:nvPr/>
            </p:nvPicPr>
            <p:blipFill rotWithShape="1">
              <a:blip r:embed="rId11"/>
              <a:srcRect l="54078" t="88115" r="21215"/>
              <a:stretch/>
            </p:blipFill>
            <p:spPr>
              <a:xfrm>
                <a:off x="7547610" y="6385178"/>
                <a:ext cx="632254" cy="307777"/>
              </a:xfrm>
              <a:prstGeom prst="rect">
                <a:avLst/>
              </a:prstGeom>
            </p:spPr>
          </p:pic>
        </p:grpSp>
        <p:sp>
          <p:nvSpPr>
            <p:cNvPr id="6" name="TextBox 5">
              <a:extLst>
                <a:ext uri="{FF2B5EF4-FFF2-40B4-BE49-F238E27FC236}">
                  <a16:creationId xmlns:a16="http://schemas.microsoft.com/office/drawing/2014/main" id="{4AF564DD-39F6-4386-B77E-6F4FAC58B613}"/>
                </a:ext>
              </a:extLst>
            </p:cNvPr>
            <p:cNvSpPr txBox="1"/>
            <p:nvPr/>
          </p:nvSpPr>
          <p:spPr>
            <a:xfrm>
              <a:off x="7022592" y="4309871"/>
              <a:ext cx="632254" cy="261133"/>
            </a:xfrm>
            <a:prstGeom prst="rect">
              <a:avLst/>
            </a:prstGeom>
            <a:noFill/>
          </p:spPr>
          <p:txBody>
            <a:bodyPr wrap="square" rtlCol="0">
              <a:spAutoFit/>
            </a:bodyPr>
            <a:lstStyle/>
            <a:p>
              <a:pPr algn="r"/>
              <a:r>
                <a:rPr lang="en-US" sz="1600" dirty="0"/>
                <a:t>MDS1</a:t>
              </a:r>
            </a:p>
          </p:txBody>
        </p:sp>
        <p:sp>
          <p:nvSpPr>
            <p:cNvPr id="28" name="TextBox 27">
              <a:extLst>
                <a:ext uri="{FF2B5EF4-FFF2-40B4-BE49-F238E27FC236}">
                  <a16:creationId xmlns:a16="http://schemas.microsoft.com/office/drawing/2014/main" id="{AD6D43B3-2C95-4343-B3A8-4AEC77356CD5}"/>
                </a:ext>
              </a:extLst>
            </p:cNvPr>
            <p:cNvSpPr txBox="1"/>
            <p:nvPr/>
          </p:nvSpPr>
          <p:spPr>
            <a:xfrm>
              <a:off x="7022592" y="4698063"/>
              <a:ext cx="632254" cy="261133"/>
            </a:xfrm>
            <a:prstGeom prst="rect">
              <a:avLst/>
            </a:prstGeom>
            <a:noFill/>
          </p:spPr>
          <p:txBody>
            <a:bodyPr wrap="square" rtlCol="0">
              <a:spAutoFit/>
            </a:bodyPr>
            <a:lstStyle/>
            <a:p>
              <a:pPr algn="r"/>
              <a:r>
                <a:rPr lang="en-US" sz="1600" dirty="0"/>
                <a:t>MDS2</a:t>
              </a:r>
            </a:p>
          </p:txBody>
        </p:sp>
        <p:sp>
          <p:nvSpPr>
            <p:cNvPr id="29" name="TextBox 28">
              <a:extLst>
                <a:ext uri="{FF2B5EF4-FFF2-40B4-BE49-F238E27FC236}">
                  <a16:creationId xmlns:a16="http://schemas.microsoft.com/office/drawing/2014/main" id="{AA996933-43B2-432B-B980-9E600428D460}"/>
                </a:ext>
              </a:extLst>
            </p:cNvPr>
            <p:cNvSpPr txBox="1"/>
            <p:nvPr/>
          </p:nvSpPr>
          <p:spPr>
            <a:xfrm>
              <a:off x="7026124" y="5063486"/>
              <a:ext cx="632254" cy="261133"/>
            </a:xfrm>
            <a:prstGeom prst="rect">
              <a:avLst/>
            </a:prstGeom>
            <a:noFill/>
          </p:spPr>
          <p:txBody>
            <a:bodyPr wrap="square" rtlCol="0">
              <a:spAutoFit/>
            </a:bodyPr>
            <a:lstStyle/>
            <a:p>
              <a:pPr algn="r"/>
              <a:r>
                <a:rPr lang="en-US" sz="1600" dirty="0"/>
                <a:t>MDS3</a:t>
              </a:r>
            </a:p>
          </p:txBody>
        </p:sp>
        <p:sp>
          <p:nvSpPr>
            <p:cNvPr id="30" name="TextBox 29">
              <a:extLst>
                <a:ext uri="{FF2B5EF4-FFF2-40B4-BE49-F238E27FC236}">
                  <a16:creationId xmlns:a16="http://schemas.microsoft.com/office/drawing/2014/main" id="{15C49501-3971-4635-A392-8278CEB7B165}"/>
                </a:ext>
              </a:extLst>
            </p:cNvPr>
            <p:cNvSpPr txBox="1"/>
            <p:nvPr/>
          </p:nvSpPr>
          <p:spPr>
            <a:xfrm>
              <a:off x="6577584" y="5451678"/>
              <a:ext cx="1102798" cy="261133"/>
            </a:xfrm>
            <a:prstGeom prst="rect">
              <a:avLst/>
            </a:prstGeom>
            <a:noFill/>
          </p:spPr>
          <p:txBody>
            <a:bodyPr wrap="square" rtlCol="0">
              <a:spAutoFit/>
            </a:bodyPr>
            <a:lstStyle/>
            <a:p>
              <a:pPr algn="r"/>
              <a:r>
                <a:rPr lang="en-US" sz="1600" dirty="0"/>
                <a:t>temperature</a:t>
              </a:r>
            </a:p>
          </p:txBody>
        </p:sp>
        <p:sp>
          <p:nvSpPr>
            <p:cNvPr id="31" name="TextBox 30">
              <a:extLst>
                <a:ext uri="{FF2B5EF4-FFF2-40B4-BE49-F238E27FC236}">
                  <a16:creationId xmlns:a16="http://schemas.microsoft.com/office/drawing/2014/main" id="{65EA95CC-83AA-4CA1-A18F-7FEBFAD7EA66}"/>
                </a:ext>
              </a:extLst>
            </p:cNvPr>
            <p:cNvSpPr txBox="1"/>
            <p:nvPr/>
          </p:nvSpPr>
          <p:spPr>
            <a:xfrm>
              <a:off x="6505272" y="5835628"/>
              <a:ext cx="1175110" cy="261133"/>
            </a:xfrm>
            <a:prstGeom prst="rect">
              <a:avLst/>
            </a:prstGeom>
            <a:noFill/>
          </p:spPr>
          <p:txBody>
            <a:bodyPr wrap="square" rtlCol="0">
              <a:spAutoFit/>
            </a:bodyPr>
            <a:lstStyle/>
            <a:p>
              <a:pPr algn="r"/>
              <a:r>
                <a:rPr lang="en-US" sz="1600" dirty="0"/>
                <a:t>fish biomass</a:t>
              </a:r>
            </a:p>
          </p:txBody>
        </p:sp>
      </p:grpSp>
      <p:sp>
        <p:nvSpPr>
          <p:cNvPr id="2" name="Rectangle 1">
            <a:extLst>
              <a:ext uri="{FF2B5EF4-FFF2-40B4-BE49-F238E27FC236}">
                <a16:creationId xmlns:a16="http://schemas.microsoft.com/office/drawing/2014/main" id="{2D0FB67D-69B1-411E-A4C2-82CD3F611DE5}"/>
              </a:ext>
            </a:extLst>
          </p:cNvPr>
          <p:cNvSpPr/>
          <p:nvPr/>
        </p:nvSpPr>
        <p:spPr>
          <a:xfrm>
            <a:off x="1941095" y="1618246"/>
            <a:ext cx="560058" cy="4320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1B8FCEAF-0684-48A0-B590-41FCF51EC1F3}"/>
              </a:ext>
            </a:extLst>
          </p:cNvPr>
          <p:cNvSpPr/>
          <p:nvPr/>
        </p:nvSpPr>
        <p:spPr>
          <a:xfrm>
            <a:off x="1866590" y="4671532"/>
            <a:ext cx="560058" cy="43205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5030712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639</TotalTime>
  <Words>418</Words>
  <Application>Microsoft Office PowerPoint</Application>
  <PresentationFormat>Widescreen</PresentationFormat>
  <Paragraphs>53</Paragraphs>
  <Slides>5</Slides>
  <Notes>4</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Matt Whalen</dc:creator>
  <cp:lastModifiedBy>Matt Whalen</cp:lastModifiedBy>
  <cp:revision>90</cp:revision>
  <dcterms:created xsi:type="dcterms:W3CDTF">2018-04-05T18:56:07Z</dcterms:created>
  <dcterms:modified xsi:type="dcterms:W3CDTF">2019-05-22T15:36:57Z</dcterms:modified>
</cp:coreProperties>
</file>

<file path=docProps/thumbnail.jpeg>
</file>